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Git &amp; GitHub Commands – Practical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beginner-friendly introduction to version control essentials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67764" y="481965"/>
            <a:ext cx="714732" cy="252293"/>
          </a:xfrm>
          <a:prstGeom prst="roundRect">
            <a:avLst>
              <a:gd name="adj" fmla="val 6388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3148251" y="522208"/>
            <a:ext cx="553760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CHAPTER 5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3067764" y="787956"/>
            <a:ext cx="3357563" cy="419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Branch Commands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3067764" y="1409105"/>
            <a:ext cx="8494752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Branches let you work on new features without affecting your main code. Think of them as parallel universes for your project!</a:t>
            </a:r>
            <a:endParaRPr lang="en-US" sz="1050" dirty="0"/>
          </a:p>
        </p:txBody>
      </p:sp>
      <p:sp>
        <p:nvSpPr>
          <p:cNvPr id="6" name="Shape 4"/>
          <p:cNvSpPr/>
          <p:nvPr/>
        </p:nvSpPr>
        <p:spPr>
          <a:xfrm>
            <a:off x="3067764" y="1976438"/>
            <a:ext cx="4180165" cy="1628299"/>
          </a:xfrm>
          <a:prstGeom prst="roundRect">
            <a:avLst>
              <a:gd name="adj" fmla="val 4493"/>
            </a:avLst>
          </a:prstGeom>
          <a:solidFill>
            <a:srgbClr val="F3F3F7"/>
          </a:solidFill>
          <a:ln/>
        </p:spPr>
      </p:sp>
      <p:sp>
        <p:nvSpPr>
          <p:cNvPr id="7" name="Shape 5"/>
          <p:cNvSpPr/>
          <p:nvPr/>
        </p:nvSpPr>
        <p:spPr>
          <a:xfrm>
            <a:off x="3067764" y="1961198"/>
            <a:ext cx="4180165" cy="60960"/>
          </a:xfrm>
          <a:prstGeom prst="roundRect">
            <a:avLst>
              <a:gd name="adj" fmla="val 33048"/>
            </a:avLst>
          </a:prstGeom>
          <a:solidFill>
            <a:srgbClr val="101014"/>
          </a:solidFill>
          <a:ln/>
        </p:spPr>
      </p:sp>
      <p:sp>
        <p:nvSpPr>
          <p:cNvPr id="8" name="Shape 6"/>
          <p:cNvSpPr/>
          <p:nvPr/>
        </p:nvSpPr>
        <p:spPr>
          <a:xfrm>
            <a:off x="4956334" y="1774984"/>
            <a:ext cx="402908" cy="402908"/>
          </a:xfrm>
          <a:prstGeom prst="roundRect">
            <a:avLst>
              <a:gd name="adj" fmla="val 226950"/>
            </a:avLst>
          </a:prstGeom>
          <a:solidFill>
            <a:srgbClr val="101014"/>
          </a:solidFill>
          <a:ln/>
        </p:spPr>
      </p:sp>
      <p:sp>
        <p:nvSpPr>
          <p:cNvPr id="9" name="Text 7"/>
          <p:cNvSpPr/>
          <p:nvPr/>
        </p:nvSpPr>
        <p:spPr>
          <a:xfrm>
            <a:off x="5077182" y="1875711"/>
            <a:ext cx="16109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3217307" y="2312194"/>
            <a:ext cx="1678781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List branches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3217307" y="2673072"/>
            <a:ext cx="3881080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2" name="Shape 10"/>
          <p:cNvSpPr/>
          <p:nvPr/>
        </p:nvSpPr>
        <p:spPr>
          <a:xfrm>
            <a:off x="3210639" y="2673072"/>
            <a:ext cx="3894415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3" name="Text 11"/>
          <p:cNvSpPr/>
          <p:nvPr/>
        </p:nvSpPr>
        <p:spPr>
          <a:xfrm>
            <a:off x="3344942" y="2773799"/>
            <a:ext cx="362581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branch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3217307" y="3240405"/>
            <a:ext cx="388108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all branches in your repository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7382232" y="1976438"/>
            <a:ext cx="4180284" cy="1628299"/>
          </a:xfrm>
          <a:prstGeom prst="roundRect">
            <a:avLst>
              <a:gd name="adj" fmla="val 4493"/>
            </a:avLst>
          </a:prstGeom>
          <a:solidFill>
            <a:srgbClr val="F3F3F7"/>
          </a:solidFill>
          <a:ln/>
        </p:spPr>
      </p:sp>
      <p:sp>
        <p:nvSpPr>
          <p:cNvPr id="16" name="Shape 14"/>
          <p:cNvSpPr/>
          <p:nvPr/>
        </p:nvSpPr>
        <p:spPr>
          <a:xfrm>
            <a:off x="7382232" y="1961198"/>
            <a:ext cx="4180284" cy="60960"/>
          </a:xfrm>
          <a:prstGeom prst="roundRect">
            <a:avLst>
              <a:gd name="adj" fmla="val 33048"/>
            </a:avLst>
          </a:prstGeom>
          <a:solidFill>
            <a:srgbClr val="101014"/>
          </a:solidFill>
          <a:ln/>
        </p:spPr>
      </p:sp>
      <p:sp>
        <p:nvSpPr>
          <p:cNvPr id="17" name="Shape 15"/>
          <p:cNvSpPr/>
          <p:nvPr/>
        </p:nvSpPr>
        <p:spPr>
          <a:xfrm>
            <a:off x="9270921" y="1774984"/>
            <a:ext cx="402908" cy="402908"/>
          </a:xfrm>
          <a:prstGeom prst="roundRect">
            <a:avLst>
              <a:gd name="adj" fmla="val 226950"/>
            </a:avLst>
          </a:prstGeom>
          <a:solidFill>
            <a:srgbClr val="101014"/>
          </a:solidFill>
          <a:ln/>
        </p:spPr>
      </p:sp>
      <p:sp>
        <p:nvSpPr>
          <p:cNvPr id="18" name="Text 16"/>
          <p:cNvSpPr/>
          <p:nvPr/>
        </p:nvSpPr>
        <p:spPr>
          <a:xfrm>
            <a:off x="9391769" y="1875711"/>
            <a:ext cx="16109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7531775" y="2312194"/>
            <a:ext cx="1678781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Create new branch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531775" y="2673072"/>
            <a:ext cx="3881199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21" name="Shape 19"/>
          <p:cNvSpPr/>
          <p:nvPr/>
        </p:nvSpPr>
        <p:spPr>
          <a:xfrm>
            <a:off x="7525107" y="2673072"/>
            <a:ext cx="3894534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22" name="Text 20"/>
          <p:cNvSpPr/>
          <p:nvPr/>
        </p:nvSpPr>
        <p:spPr>
          <a:xfrm>
            <a:off x="7659410" y="2773799"/>
            <a:ext cx="3625929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branch branch-name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7531775" y="3240405"/>
            <a:ext cx="3881199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Makes a new branch but doesn't switch to it</a:t>
            </a:r>
            <a:endParaRPr lang="en-US" sz="1050" dirty="0"/>
          </a:p>
        </p:txBody>
      </p:sp>
      <p:sp>
        <p:nvSpPr>
          <p:cNvPr id="24" name="Shape 22"/>
          <p:cNvSpPr/>
          <p:nvPr/>
        </p:nvSpPr>
        <p:spPr>
          <a:xfrm>
            <a:off x="3067764" y="3940492"/>
            <a:ext cx="4180165" cy="1628299"/>
          </a:xfrm>
          <a:prstGeom prst="roundRect">
            <a:avLst>
              <a:gd name="adj" fmla="val 4493"/>
            </a:avLst>
          </a:prstGeom>
          <a:solidFill>
            <a:srgbClr val="F3F3F7"/>
          </a:solidFill>
          <a:ln/>
        </p:spPr>
      </p:sp>
      <p:sp>
        <p:nvSpPr>
          <p:cNvPr id="25" name="Shape 23"/>
          <p:cNvSpPr/>
          <p:nvPr/>
        </p:nvSpPr>
        <p:spPr>
          <a:xfrm>
            <a:off x="3067764" y="3925253"/>
            <a:ext cx="4180165" cy="60960"/>
          </a:xfrm>
          <a:prstGeom prst="roundRect">
            <a:avLst>
              <a:gd name="adj" fmla="val 33048"/>
            </a:avLst>
          </a:prstGeom>
          <a:solidFill>
            <a:srgbClr val="101014"/>
          </a:solidFill>
          <a:ln/>
        </p:spPr>
      </p:sp>
      <p:sp>
        <p:nvSpPr>
          <p:cNvPr id="26" name="Shape 24"/>
          <p:cNvSpPr/>
          <p:nvPr/>
        </p:nvSpPr>
        <p:spPr>
          <a:xfrm>
            <a:off x="4956334" y="3739039"/>
            <a:ext cx="402908" cy="402908"/>
          </a:xfrm>
          <a:prstGeom prst="roundRect">
            <a:avLst>
              <a:gd name="adj" fmla="val 226950"/>
            </a:avLst>
          </a:prstGeom>
          <a:solidFill>
            <a:srgbClr val="101014"/>
          </a:solidFill>
          <a:ln/>
        </p:spPr>
      </p:sp>
      <p:sp>
        <p:nvSpPr>
          <p:cNvPr id="27" name="Text 25"/>
          <p:cNvSpPr/>
          <p:nvPr/>
        </p:nvSpPr>
        <p:spPr>
          <a:xfrm>
            <a:off x="5077182" y="3839766"/>
            <a:ext cx="16109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3217307" y="4276249"/>
            <a:ext cx="1678781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Switch branches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3217307" y="4637127"/>
            <a:ext cx="3881080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30" name="Shape 28"/>
          <p:cNvSpPr/>
          <p:nvPr/>
        </p:nvSpPr>
        <p:spPr>
          <a:xfrm>
            <a:off x="3210639" y="4637127"/>
            <a:ext cx="3894415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31" name="Text 29"/>
          <p:cNvSpPr/>
          <p:nvPr/>
        </p:nvSpPr>
        <p:spPr>
          <a:xfrm>
            <a:off x="3344942" y="4737854"/>
            <a:ext cx="362581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checkout branch-name</a:t>
            </a:r>
            <a:endParaRPr lang="en-US" sz="1050" dirty="0"/>
          </a:p>
        </p:txBody>
      </p:sp>
      <p:sp>
        <p:nvSpPr>
          <p:cNvPr id="32" name="Text 30"/>
          <p:cNvSpPr/>
          <p:nvPr/>
        </p:nvSpPr>
        <p:spPr>
          <a:xfrm>
            <a:off x="3217307" y="5204460"/>
            <a:ext cx="388108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Moves you to a different branch</a:t>
            </a:r>
            <a:endParaRPr lang="en-US" sz="1050" dirty="0"/>
          </a:p>
        </p:txBody>
      </p:sp>
      <p:sp>
        <p:nvSpPr>
          <p:cNvPr id="33" name="Shape 31"/>
          <p:cNvSpPr/>
          <p:nvPr/>
        </p:nvSpPr>
        <p:spPr>
          <a:xfrm>
            <a:off x="7382232" y="3940492"/>
            <a:ext cx="4180284" cy="1628299"/>
          </a:xfrm>
          <a:prstGeom prst="roundRect">
            <a:avLst>
              <a:gd name="adj" fmla="val 4493"/>
            </a:avLst>
          </a:prstGeom>
          <a:solidFill>
            <a:srgbClr val="F3F3F7"/>
          </a:solidFill>
          <a:ln/>
        </p:spPr>
      </p:sp>
      <p:sp>
        <p:nvSpPr>
          <p:cNvPr id="34" name="Shape 32"/>
          <p:cNvSpPr/>
          <p:nvPr/>
        </p:nvSpPr>
        <p:spPr>
          <a:xfrm>
            <a:off x="7382232" y="3925253"/>
            <a:ext cx="4180284" cy="60960"/>
          </a:xfrm>
          <a:prstGeom prst="roundRect">
            <a:avLst>
              <a:gd name="adj" fmla="val 33048"/>
            </a:avLst>
          </a:prstGeom>
          <a:solidFill>
            <a:srgbClr val="101014"/>
          </a:solidFill>
          <a:ln/>
        </p:spPr>
      </p:sp>
      <p:sp>
        <p:nvSpPr>
          <p:cNvPr id="35" name="Shape 33"/>
          <p:cNvSpPr/>
          <p:nvPr/>
        </p:nvSpPr>
        <p:spPr>
          <a:xfrm>
            <a:off x="9270921" y="3739039"/>
            <a:ext cx="402908" cy="402908"/>
          </a:xfrm>
          <a:prstGeom prst="roundRect">
            <a:avLst>
              <a:gd name="adj" fmla="val 226950"/>
            </a:avLst>
          </a:prstGeom>
          <a:solidFill>
            <a:srgbClr val="101014"/>
          </a:solidFill>
          <a:ln/>
        </p:spPr>
      </p:sp>
      <p:sp>
        <p:nvSpPr>
          <p:cNvPr id="36" name="Text 34"/>
          <p:cNvSpPr/>
          <p:nvPr/>
        </p:nvSpPr>
        <p:spPr>
          <a:xfrm>
            <a:off x="9391769" y="3839766"/>
            <a:ext cx="16109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1250" dirty="0"/>
          </a:p>
        </p:txBody>
      </p:sp>
      <p:sp>
        <p:nvSpPr>
          <p:cNvPr id="37" name="Text 35"/>
          <p:cNvSpPr/>
          <p:nvPr/>
        </p:nvSpPr>
        <p:spPr>
          <a:xfrm>
            <a:off x="7531775" y="4276249"/>
            <a:ext cx="1678781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Create and switch</a:t>
            </a:r>
            <a:endParaRPr lang="en-US" sz="1300" dirty="0"/>
          </a:p>
        </p:txBody>
      </p:sp>
      <p:sp>
        <p:nvSpPr>
          <p:cNvPr id="38" name="Shape 36"/>
          <p:cNvSpPr/>
          <p:nvPr/>
        </p:nvSpPr>
        <p:spPr>
          <a:xfrm>
            <a:off x="7531775" y="4637127"/>
            <a:ext cx="3881199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39" name="Shape 37"/>
          <p:cNvSpPr/>
          <p:nvPr/>
        </p:nvSpPr>
        <p:spPr>
          <a:xfrm>
            <a:off x="7525107" y="4637127"/>
            <a:ext cx="3894534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40" name="Text 38"/>
          <p:cNvSpPr/>
          <p:nvPr/>
        </p:nvSpPr>
        <p:spPr>
          <a:xfrm>
            <a:off x="7659410" y="4737854"/>
            <a:ext cx="3625929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checkout -b branch-name</a:t>
            </a:r>
            <a:endParaRPr lang="en-US" sz="1050" dirty="0"/>
          </a:p>
        </p:txBody>
      </p:sp>
      <p:sp>
        <p:nvSpPr>
          <p:cNvPr id="41" name="Text 39"/>
          <p:cNvSpPr/>
          <p:nvPr/>
        </p:nvSpPr>
        <p:spPr>
          <a:xfrm>
            <a:off x="7531775" y="5204460"/>
            <a:ext cx="3881199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a new branch and switches to it immediately</a:t>
            </a:r>
            <a:endParaRPr lang="en-US" sz="1050" dirty="0"/>
          </a:p>
        </p:txBody>
      </p:sp>
      <p:sp>
        <p:nvSpPr>
          <p:cNvPr id="42" name="Shape 40"/>
          <p:cNvSpPr/>
          <p:nvPr/>
        </p:nvSpPr>
        <p:spPr>
          <a:xfrm>
            <a:off x="3067764" y="5904548"/>
            <a:ext cx="4180165" cy="1843087"/>
          </a:xfrm>
          <a:prstGeom prst="roundRect">
            <a:avLst>
              <a:gd name="adj" fmla="val 3969"/>
            </a:avLst>
          </a:prstGeom>
          <a:solidFill>
            <a:srgbClr val="F3F3F7"/>
          </a:solidFill>
          <a:ln/>
        </p:spPr>
      </p:sp>
      <p:sp>
        <p:nvSpPr>
          <p:cNvPr id="43" name="Shape 41"/>
          <p:cNvSpPr/>
          <p:nvPr/>
        </p:nvSpPr>
        <p:spPr>
          <a:xfrm>
            <a:off x="3067764" y="5889308"/>
            <a:ext cx="4180165" cy="60960"/>
          </a:xfrm>
          <a:prstGeom prst="roundRect">
            <a:avLst>
              <a:gd name="adj" fmla="val 33048"/>
            </a:avLst>
          </a:prstGeom>
          <a:solidFill>
            <a:srgbClr val="101014"/>
          </a:solidFill>
          <a:ln/>
        </p:spPr>
      </p:sp>
      <p:sp>
        <p:nvSpPr>
          <p:cNvPr id="44" name="Shape 42"/>
          <p:cNvSpPr/>
          <p:nvPr/>
        </p:nvSpPr>
        <p:spPr>
          <a:xfrm>
            <a:off x="4956334" y="5703094"/>
            <a:ext cx="402908" cy="402908"/>
          </a:xfrm>
          <a:prstGeom prst="roundRect">
            <a:avLst>
              <a:gd name="adj" fmla="val 226950"/>
            </a:avLst>
          </a:prstGeom>
          <a:solidFill>
            <a:srgbClr val="101014"/>
          </a:solidFill>
          <a:ln/>
        </p:spPr>
      </p:sp>
      <p:sp>
        <p:nvSpPr>
          <p:cNvPr id="45" name="Text 43"/>
          <p:cNvSpPr/>
          <p:nvPr/>
        </p:nvSpPr>
        <p:spPr>
          <a:xfrm>
            <a:off x="5077182" y="5803821"/>
            <a:ext cx="16109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</a:t>
            </a:r>
            <a:endParaRPr lang="en-US" sz="1250" dirty="0"/>
          </a:p>
        </p:txBody>
      </p:sp>
      <p:sp>
        <p:nvSpPr>
          <p:cNvPr id="46" name="Text 44"/>
          <p:cNvSpPr/>
          <p:nvPr/>
        </p:nvSpPr>
        <p:spPr>
          <a:xfrm>
            <a:off x="3217307" y="6240304"/>
            <a:ext cx="1678781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Merge branches</a:t>
            </a:r>
            <a:endParaRPr lang="en-US" sz="1300" dirty="0"/>
          </a:p>
        </p:txBody>
      </p:sp>
      <p:sp>
        <p:nvSpPr>
          <p:cNvPr id="47" name="Shape 45"/>
          <p:cNvSpPr/>
          <p:nvPr/>
        </p:nvSpPr>
        <p:spPr>
          <a:xfrm>
            <a:off x="3217307" y="6601182"/>
            <a:ext cx="3881080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48" name="Shape 46"/>
          <p:cNvSpPr/>
          <p:nvPr/>
        </p:nvSpPr>
        <p:spPr>
          <a:xfrm>
            <a:off x="3210639" y="6601182"/>
            <a:ext cx="3894415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49" name="Text 47"/>
          <p:cNvSpPr/>
          <p:nvPr/>
        </p:nvSpPr>
        <p:spPr>
          <a:xfrm>
            <a:off x="3344942" y="6701909"/>
            <a:ext cx="362581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merge branch-name</a:t>
            </a:r>
            <a:endParaRPr lang="en-US" sz="1050" dirty="0"/>
          </a:p>
        </p:txBody>
      </p:sp>
      <p:sp>
        <p:nvSpPr>
          <p:cNvPr id="50" name="Text 48"/>
          <p:cNvSpPr/>
          <p:nvPr/>
        </p:nvSpPr>
        <p:spPr>
          <a:xfrm>
            <a:off x="3217307" y="7168515"/>
            <a:ext cx="3881080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Combines changes from another branch into your current branch</a:t>
            </a:r>
            <a:endParaRPr lang="en-US" sz="1050" dirty="0"/>
          </a:p>
        </p:txBody>
      </p:sp>
      <p:sp>
        <p:nvSpPr>
          <p:cNvPr id="51" name="Shape 49"/>
          <p:cNvSpPr/>
          <p:nvPr/>
        </p:nvSpPr>
        <p:spPr>
          <a:xfrm>
            <a:off x="7382232" y="5904548"/>
            <a:ext cx="4180284" cy="1843087"/>
          </a:xfrm>
          <a:prstGeom prst="roundRect">
            <a:avLst>
              <a:gd name="adj" fmla="val 3969"/>
            </a:avLst>
          </a:prstGeom>
          <a:solidFill>
            <a:srgbClr val="F3F3F7"/>
          </a:solidFill>
          <a:ln/>
        </p:spPr>
      </p:sp>
      <p:sp>
        <p:nvSpPr>
          <p:cNvPr id="52" name="Shape 50"/>
          <p:cNvSpPr/>
          <p:nvPr/>
        </p:nvSpPr>
        <p:spPr>
          <a:xfrm>
            <a:off x="7382232" y="5889308"/>
            <a:ext cx="4180284" cy="60960"/>
          </a:xfrm>
          <a:prstGeom prst="roundRect">
            <a:avLst>
              <a:gd name="adj" fmla="val 33048"/>
            </a:avLst>
          </a:prstGeom>
          <a:solidFill>
            <a:srgbClr val="101014"/>
          </a:solidFill>
          <a:ln/>
        </p:spPr>
      </p:sp>
      <p:sp>
        <p:nvSpPr>
          <p:cNvPr id="53" name="Shape 51"/>
          <p:cNvSpPr/>
          <p:nvPr/>
        </p:nvSpPr>
        <p:spPr>
          <a:xfrm>
            <a:off x="9270921" y="5703094"/>
            <a:ext cx="402908" cy="402908"/>
          </a:xfrm>
          <a:prstGeom prst="roundRect">
            <a:avLst>
              <a:gd name="adj" fmla="val 226950"/>
            </a:avLst>
          </a:prstGeom>
          <a:solidFill>
            <a:srgbClr val="101014"/>
          </a:solidFill>
          <a:ln/>
        </p:spPr>
      </p:sp>
      <p:sp>
        <p:nvSpPr>
          <p:cNvPr id="54" name="Text 52"/>
          <p:cNvSpPr/>
          <p:nvPr/>
        </p:nvSpPr>
        <p:spPr>
          <a:xfrm>
            <a:off x="9391769" y="5803821"/>
            <a:ext cx="16109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</a:t>
            </a:r>
            <a:endParaRPr lang="en-US" sz="1250" dirty="0"/>
          </a:p>
        </p:txBody>
      </p:sp>
      <p:sp>
        <p:nvSpPr>
          <p:cNvPr id="55" name="Text 53"/>
          <p:cNvSpPr/>
          <p:nvPr/>
        </p:nvSpPr>
        <p:spPr>
          <a:xfrm>
            <a:off x="7531775" y="6240304"/>
            <a:ext cx="1678781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Delete branch</a:t>
            </a:r>
            <a:endParaRPr lang="en-US" sz="1300" dirty="0"/>
          </a:p>
        </p:txBody>
      </p:sp>
      <p:sp>
        <p:nvSpPr>
          <p:cNvPr id="56" name="Shape 54"/>
          <p:cNvSpPr/>
          <p:nvPr/>
        </p:nvSpPr>
        <p:spPr>
          <a:xfrm>
            <a:off x="7531775" y="6601182"/>
            <a:ext cx="3881199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57" name="Shape 55"/>
          <p:cNvSpPr/>
          <p:nvPr/>
        </p:nvSpPr>
        <p:spPr>
          <a:xfrm>
            <a:off x="7525107" y="6601182"/>
            <a:ext cx="3894534" cy="416243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58" name="Text 56"/>
          <p:cNvSpPr/>
          <p:nvPr/>
        </p:nvSpPr>
        <p:spPr>
          <a:xfrm>
            <a:off x="7659410" y="6701909"/>
            <a:ext cx="3625929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branch -d branch-name</a:t>
            </a:r>
            <a:endParaRPr lang="en-US" sz="1050" dirty="0"/>
          </a:p>
        </p:txBody>
      </p:sp>
      <p:sp>
        <p:nvSpPr>
          <p:cNvPr id="59" name="Text 57"/>
          <p:cNvSpPr/>
          <p:nvPr/>
        </p:nvSpPr>
        <p:spPr>
          <a:xfrm>
            <a:off x="7531775" y="7168515"/>
            <a:ext cx="3881199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Removes a branch you no longer need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4127"/>
            <a:ext cx="1207175" cy="426244"/>
          </a:xfrm>
          <a:prstGeom prst="roundRect">
            <a:avLst>
              <a:gd name="adj" fmla="val 6386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02112"/>
            <a:ext cx="9349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CHAPTER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10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What is Git?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404110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 is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version control system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helps you track changes in your code over time. Think of it as a time machine for your projects – you can save snapshots of your work and go back to any previous version whenever you need.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5979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Whether you're working alone or with a team, Git keeps your code organized and safe.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455188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6917"/>
            <a:ext cx="96346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Git vs GitHub: What's the Difference?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69325"/>
            <a:ext cx="6407944" cy="3053239"/>
          </a:xfrm>
          <a:prstGeom prst="roundRect">
            <a:avLst>
              <a:gd name="adj" fmla="val 1114"/>
            </a:avLst>
          </a:prstGeom>
          <a:solidFill>
            <a:srgbClr val="E0E0E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96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Git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8655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tool installed on your computer that tracks code changes locally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47484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Works offline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519064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Saves your project history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563284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versions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169325"/>
            <a:ext cx="6408063" cy="3053239"/>
          </a:xfrm>
          <a:prstGeom prst="roundRect">
            <a:avLst>
              <a:gd name="adj" fmla="val 1114"/>
            </a:avLst>
          </a:prstGeom>
          <a:solidFill>
            <a:srgbClr val="E0E0EC"/>
          </a:solidFill>
          <a:ln/>
        </p:spPr>
      </p:sp>
      <p:sp>
        <p:nvSpPr>
          <p:cNvPr id="10" name="Text 8"/>
          <p:cNvSpPr/>
          <p:nvPr/>
        </p:nvSpPr>
        <p:spPr>
          <a:xfrm>
            <a:off x="7655362" y="3396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GitHub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55362" y="388655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online platform where you can store and share your Git projects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55362" y="474845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Cloud-based storage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55362" y="519064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Collaboration features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55362" y="563284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Portfolio showcase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67934" y="503039"/>
            <a:ext cx="966907" cy="341352"/>
          </a:xfrm>
          <a:prstGeom prst="roundRect">
            <a:avLst>
              <a:gd name="adj" fmla="val 6389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1676876" y="557451"/>
            <a:ext cx="74902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CHAPTER 2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567934" y="917019"/>
            <a:ext cx="5666542" cy="567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Basic Git Setup Commands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567934" y="1757482"/>
            <a:ext cx="11494413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Before you start using Git, you need to configure it with your information. These commands only need to be run once on your computer.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1567934" y="2543175"/>
            <a:ext cx="5656302" cy="2500789"/>
          </a:xfrm>
          <a:prstGeom prst="roundRect">
            <a:avLst>
              <a:gd name="adj" fmla="val 1090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590794" y="2566035"/>
            <a:ext cx="5610582" cy="545187"/>
          </a:xfrm>
          <a:prstGeom prst="rect">
            <a:avLst/>
          </a:prstGeom>
          <a:solidFill>
            <a:srgbClr val="E0E0EC"/>
          </a:solidFill>
          <a:ln/>
        </p:spPr>
      </p:sp>
      <p:sp>
        <p:nvSpPr>
          <p:cNvPr id="8" name="Text 6"/>
          <p:cNvSpPr/>
          <p:nvPr/>
        </p:nvSpPr>
        <p:spPr>
          <a:xfrm>
            <a:off x="4259818" y="2668310"/>
            <a:ext cx="272534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772483" y="3292912"/>
            <a:ext cx="2416969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Check if Git is installed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1772483" y="3781306"/>
            <a:ext cx="5247203" cy="563047"/>
          </a:xfrm>
          <a:prstGeom prst="roundRect">
            <a:avLst>
              <a:gd name="adj" fmla="val 4841"/>
            </a:avLst>
          </a:prstGeom>
          <a:solidFill>
            <a:srgbClr val="E6E6EA"/>
          </a:solidFill>
          <a:ln/>
        </p:spPr>
      </p:sp>
      <p:sp>
        <p:nvSpPr>
          <p:cNvPr id="11" name="Shape 9"/>
          <p:cNvSpPr/>
          <p:nvPr/>
        </p:nvSpPr>
        <p:spPr>
          <a:xfrm>
            <a:off x="1763435" y="3781306"/>
            <a:ext cx="5265301" cy="563047"/>
          </a:xfrm>
          <a:prstGeom prst="roundRect">
            <a:avLst>
              <a:gd name="adj" fmla="val 4841"/>
            </a:avLst>
          </a:prstGeom>
          <a:solidFill>
            <a:srgbClr val="E6E6EA"/>
          </a:solidFill>
          <a:ln/>
        </p:spPr>
      </p:sp>
      <p:sp>
        <p:nvSpPr>
          <p:cNvPr id="12" name="Text 10"/>
          <p:cNvSpPr/>
          <p:nvPr/>
        </p:nvSpPr>
        <p:spPr>
          <a:xfrm>
            <a:off x="1945124" y="3917513"/>
            <a:ext cx="4901922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--version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1772483" y="4548783"/>
            <a:ext cx="524720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Displays the Git version on your system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7405926" y="2543175"/>
            <a:ext cx="5656421" cy="2500789"/>
          </a:xfrm>
          <a:prstGeom prst="roundRect">
            <a:avLst>
              <a:gd name="adj" fmla="val 1090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428786" y="2566035"/>
            <a:ext cx="5610701" cy="545187"/>
          </a:xfrm>
          <a:prstGeom prst="rect">
            <a:avLst/>
          </a:prstGeom>
          <a:solidFill>
            <a:srgbClr val="E0E0EC"/>
          </a:solidFill>
          <a:ln/>
        </p:spPr>
      </p:sp>
      <p:sp>
        <p:nvSpPr>
          <p:cNvPr id="16" name="Text 14"/>
          <p:cNvSpPr/>
          <p:nvPr/>
        </p:nvSpPr>
        <p:spPr>
          <a:xfrm>
            <a:off x="10097810" y="2668310"/>
            <a:ext cx="272534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7610475" y="3292912"/>
            <a:ext cx="227159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Set your name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610475" y="3781306"/>
            <a:ext cx="5247323" cy="563047"/>
          </a:xfrm>
          <a:prstGeom prst="roundRect">
            <a:avLst>
              <a:gd name="adj" fmla="val 4841"/>
            </a:avLst>
          </a:prstGeom>
          <a:solidFill>
            <a:srgbClr val="E6E6EA"/>
          </a:solidFill>
          <a:ln/>
        </p:spPr>
      </p:sp>
      <p:sp>
        <p:nvSpPr>
          <p:cNvPr id="19" name="Shape 17"/>
          <p:cNvSpPr/>
          <p:nvPr/>
        </p:nvSpPr>
        <p:spPr>
          <a:xfrm>
            <a:off x="7601426" y="3781306"/>
            <a:ext cx="5265420" cy="563047"/>
          </a:xfrm>
          <a:prstGeom prst="roundRect">
            <a:avLst>
              <a:gd name="adj" fmla="val 4841"/>
            </a:avLst>
          </a:prstGeom>
          <a:solidFill>
            <a:srgbClr val="E6E6EA"/>
          </a:solidFill>
          <a:ln/>
        </p:spPr>
      </p:sp>
      <p:sp>
        <p:nvSpPr>
          <p:cNvPr id="20" name="Text 18"/>
          <p:cNvSpPr/>
          <p:nvPr/>
        </p:nvSpPr>
        <p:spPr>
          <a:xfrm>
            <a:off x="7783116" y="3917513"/>
            <a:ext cx="490204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config --global user.name "Your Name"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7610475" y="4548783"/>
            <a:ext cx="524732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name appears in your commit history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1567934" y="5225653"/>
            <a:ext cx="5656302" cy="2500789"/>
          </a:xfrm>
          <a:prstGeom prst="roundRect">
            <a:avLst>
              <a:gd name="adj" fmla="val 1090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1590794" y="5248513"/>
            <a:ext cx="5610582" cy="545187"/>
          </a:xfrm>
          <a:prstGeom prst="rect">
            <a:avLst/>
          </a:prstGeom>
          <a:solidFill>
            <a:srgbClr val="E0E0EC"/>
          </a:solidFill>
          <a:ln/>
        </p:spPr>
      </p:sp>
      <p:sp>
        <p:nvSpPr>
          <p:cNvPr id="24" name="Text 22"/>
          <p:cNvSpPr/>
          <p:nvPr/>
        </p:nvSpPr>
        <p:spPr>
          <a:xfrm>
            <a:off x="4259818" y="5350788"/>
            <a:ext cx="272534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772483" y="5975390"/>
            <a:ext cx="227159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Set your email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1772483" y="6463784"/>
            <a:ext cx="5247203" cy="563047"/>
          </a:xfrm>
          <a:prstGeom prst="roundRect">
            <a:avLst>
              <a:gd name="adj" fmla="val 4841"/>
            </a:avLst>
          </a:prstGeom>
          <a:solidFill>
            <a:srgbClr val="E6E6EA"/>
          </a:solidFill>
          <a:ln/>
        </p:spPr>
      </p:sp>
      <p:sp>
        <p:nvSpPr>
          <p:cNvPr id="27" name="Shape 25"/>
          <p:cNvSpPr/>
          <p:nvPr/>
        </p:nvSpPr>
        <p:spPr>
          <a:xfrm>
            <a:off x="1763435" y="6463784"/>
            <a:ext cx="5265301" cy="563047"/>
          </a:xfrm>
          <a:prstGeom prst="roundRect">
            <a:avLst>
              <a:gd name="adj" fmla="val 4841"/>
            </a:avLst>
          </a:prstGeom>
          <a:solidFill>
            <a:srgbClr val="E6E6EA"/>
          </a:solidFill>
          <a:ln/>
        </p:spPr>
      </p:sp>
      <p:sp>
        <p:nvSpPr>
          <p:cNvPr id="28" name="Text 26"/>
          <p:cNvSpPr/>
          <p:nvPr/>
        </p:nvSpPr>
        <p:spPr>
          <a:xfrm>
            <a:off x="1945124" y="6599992"/>
            <a:ext cx="4901922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config --global user.email "you@example.com"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1772483" y="7231261"/>
            <a:ext cx="524720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the same email as your GitHub account</a:t>
            </a:r>
            <a:endParaRPr lang="en-US" sz="1400" dirty="0"/>
          </a:p>
        </p:txBody>
      </p:sp>
      <p:sp>
        <p:nvSpPr>
          <p:cNvPr id="30" name="Shape 28"/>
          <p:cNvSpPr/>
          <p:nvPr/>
        </p:nvSpPr>
        <p:spPr>
          <a:xfrm>
            <a:off x="7405926" y="5225653"/>
            <a:ext cx="5656421" cy="2500789"/>
          </a:xfrm>
          <a:prstGeom prst="roundRect">
            <a:avLst>
              <a:gd name="adj" fmla="val 1090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7428786" y="5248513"/>
            <a:ext cx="5610701" cy="545187"/>
          </a:xfrm>
          <a:prstGeom prst="rect">
            <a:avLst/>
          </a:prstGeom>
          <a:solidFill>
            <a:srgbClr val="E0E0EC"/>
          </a:solidFill>
          <a:ln/>
        </p:spPr>
      </p:sp>
      <p:sp>
        <p:nvSpPr>
          <p:cNvPr id="32" name="Text 30"/>
          <p:cNvSpPr/>
          <p:nvPr/>
        </p:nvSpPr>
        <p:spPr>
          <a:xfrm>
            <a:off x="10097810" y="5350788"/>
            <a:ext cx="272534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100" dirty="0"/>
          </a:p>
        </p:txBody>
      </p:sp>
      <p:sp>
        <p:nvSpPr>
          <p:cNvPr id="33" name="Text 31"/>
          <p:cNvSpPr/>
          <p:nvPr/>
        </p:nvSpPr>
        <p:spPr>
          <a:xfrm>
            <a:off x="7610475" y="5975390"/>
            <a:ext cx="227159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View your settings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7610475" y="6463784"/>
            <a:ext cx="5247323" cy="563047"/>
          </a:xfrm>
          <a:prstGeom prst="roundRect">
            <a:avLst>
              <a:gd name="adj" fmla="val 4841"/>
            </a:avLst>
          </a:prstGeom>
          <a:solidFill>
            <a:srgbClr val="E6E6EA"/>
          </a:solidFill>
          <a:ln/>
        </p:spPr>
      </p:sp>
      <p:sp>
        <p:nvSpPr>
          <p:cNvPr id="35" name="Shape 33"/>
          <p:cNvSpPr/>
          <p:nvPr/>
        </p:nvSpPr>
        <p:spPr>
          <a:xfrm>
            <a:off x="7601426" y="6463784"/>
            <a:ext cx="5265420" cy="563047"/>
          </a:xfrm>
          <a:prstGeom prst="roundRect">
            <a:avLst>
              <a:gd name="adj" fmla="val 4841"/>
            </a:avLst>
          </a:prstGeom>
          <a:solidFill>
            <a:srgbClr val="E6E6EA"/>
          </a:solidFill>
          <a:ln/>
        </p:spPr>
      </p:sp>
      <p:sp>
        <p:nvSpPr>
          <p:cNvPr id="36" name="Text 34"/>
          <p:cNvSpPr/>
          <p:nvPr/>
        </p:nvSpPr>
        <p:spPr>
          <a:xfrm>
            <a:off x="7783116" y="6599992"/>
            <a:ext cx="490204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config --list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7610475" y="7231261"/>
            <a:ext cx="524732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all your Git configuration settings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123" y="613172"/>
            <a:ext cx="4536638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Repository Commands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4123" y="1411486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repository (or "repo") is like a project folder that Git tracks. Here's how to create or copy one.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4123" y="1881902"/>
            <a:ext cx="7935754" cy="2780943"/>
          </a:xfrm>
          <a:prstGeom prst="roundRect">
            <a:avLst>
              <a:gd name="adj" fmla="val 931"/>
            </a:avLst>
          </a:prstGeom>
          <a:solidFill>
            <a:srgbClr val="E0E0EC"/>
          </a:solidFill>
          <a:ln/>
        </p:spPr>
      </p:sp>
      <p:sp>
        <p:nvSpPr>
          <p:cNvPr id="6" name="Shape 3"/>
          <p:cNvSpPr/>
          <p:nvPr/>
        </p:nvSpPr>
        <p:spPr>
          <a:xfrm>
            <a:off x="776645" y="2054423"/>
            <a:ext cx="517803" cy="517803"/>
          </a:xfrm>
          <a:prstGeom prst="roundRect">
            <a:avLst>
              <a:gd name="adj" fmla="val 17657460"/>
            </a:avLst>
          </a:prstGeom>
          <a:solidFill>
            <a:srgbClr val="10101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43" y="2196703"/>
            <a:ext cx="233005" cy="2330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6645" y="2744748"/>
            <a:ext cx="218705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Start a new repository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76645" y="3208615"/>
            <a:ext cx="7590711" cy="535067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0" name="Shape 6"/>
          <p:cNvSpPr/>
          <p:nvPr/>
        </p:nvSpPr>
        <p:spPr>
          <a:xfrm>
            <a:off x="768072" y="3208615"/>
            <a:ext cx="7607856" cy="535067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1" name="Text 7"/>
          <p:cNvSpPr/>
          <p:nvPr/>
        </p:nvSpPr>
        <p:spPr>
          <a:xfrm>
            <a:off x="940594" y="3338036"/>
            <a:ext cx="726281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init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776645" y="3937873"/>
            <a:ext cx="7590711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a new Git repository in your current folder. Use this when starting a new project from scratch.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604123" y="4835366"/>
            <a:ext cx="7935754" cy="2780943"/>
          </a:xfrm>
          <a:prstGeom prst="roundRect">
            <a:avLst>
              <a:gd name="adj" fmla="val 931"/>
            </a:avLst>
          </a:prstGeom>
          <a:solidFill>
            <a:srgbClr val="E0E0EC"/>
          </a:solidFill>
          <a:ln/>
        </p:spPr>
      </p:sp>
      <p:sp>
        <p:nvSpPr>
          <p:cNvPr id="14" name="Shape 10"/>
          <p:cNvSpPr/>
          <p:nvPr/>
        </p:nvSpPr>
        <p:spPr>
          <a:xfrm>
            <a:off x="776645" y="5007888"/>
            <a:ext cx="517803" cy="517803"/>
          </a:xfrm>
          <a:prstGeom prst="roundRect">
            <a:avLst>
              <a:gd name="adj" fmla="val 17657460"/>
            </a:avLst>
          </a:prstGeom>
          <a:solidFill>
            <a:srgbClr val="10101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043" y="5150168"/>
            <a:ext cx="233005" cy="23300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76645" y="5698212"/>
            <a:ext cx="271772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Copy an existing repository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776645" y="6162080"/>
            <a:ext cx="7590711" cy="535067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8" name="Shape 13"/>
          <p:cNvSpPr/>
          <p:nvPr/>
        </p:nvSpPr>
        <p:spPr>
          <a:xfrm>
            <a:off x="768072" y="6162080"/>
            <a:ext cx="7607856" cy="535067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9" name="Text 14"/>
          <p:cNvSpPr/>
          <p:nvPr/>
        </p:nvSpPr>
        <p:spPr>
          <a:xfrm>
            <a:off x="940594" y="6291501"/>
            <a:ext cx="726281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&lt;url&gt;</a:t>
            </a:r>
            <a:endParaRPr lang="en-US" sz="1350" dirty="0"/>
          </a:p>
        </p:txBody>
      </p:sp>
      <p:sp>
        <p:nvSpPr>
          <p:cNvPr id="20" name="Text 15"/>
          <p:cNvSpPr/>
          <p:nvPr/>
        </p:nvSpPr>
        <p:spPr>
          <a:xfrm>
            <a:off x="776645" y="6891337"/>
            <a:ext cx="7590711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Downloads a repository from GitHub to your computer. Perfect for contributing to existing projects.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01566" y="707350"/>
            <a:ext cx="726043" cy="256103"/>
          </a:xfrm>
          <a:prstGeom prst="roundRect">
            <a:avLst>
              <a:gd name="adj" fmla="val 6391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3083362" y="748189"/>
            <a:ext cx="562451" cy="174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CHAPTER 3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001566" y="1017984"/>
            <a:ext cx="4201120" cy="426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Checking Status &amp; History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3001566" y="1771531"/>
            <a:ext cx="4147304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commands help you understand what's happening in your repository right now and what happened in the past.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001566" y="2361367"/>
            <a:ext cx="136327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3001566" y="2577941"/>
            <a:ext cx="4147304" cy="1524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8" name="Text 6"/>
          <p:cNvSpPr/>
          <p:nvPr/>
        </p:nvSpPr>
        <p:spPr>
          <a:xfrm>
            <a:off x="3001566" y="2676525"/>
            <a:ext cx="170497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Check current status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3001566" y="3042999"/>
            <a:ext cx="4147304" cy="422791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10" name="Shape 8"/>
          <p:cNvSpPr/>
          <p:nvPr/>
        </p:nvSpPr>
        <p:spPr>
          <a:xfrm>
            <a:off x="2994779" y="3042999"/>
            <a:ext cx="4160877" cy="422791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11" name="Text 9"/>
          <p:cNvSpPr/>
          <p:nvPr/>
        </p:nvSpPr>
        <p:spPr>
          <a:xfrm>
            <a:off x="3131106" y="3145274"/>
            <a:ext cx="3888224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status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3001566" y="3619143"/>
            <a:ext cx="4147304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which files have changed and which are ready to commit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3001566" y="4075986"/>
            <a:ext cx="136327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3001566" y="4292560"/>
            <a:ext cx="4147304" cy="1524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5" name="Text 13"/>
          <p:cNvSpPr/>
          <p:nvPr/>
        </p:nvSpPr>
        <p:spPr>
          <a:xfrm>
            <a:off x="3001566" y="4391144"/>
            <a:ext cx="170497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View commit history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3001566" y="4757618"/>
            <a:ext cx="4147304" cy="422791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17" name="Shape 15"/>
          <p:cNvSpPr/>
          <p:nvPr/>
        </p:nvSpPr>
        <p:spPr>
          <a:xfrm>
            <a:off x="2994779" y="4757618"/>
            <a:ext cx="4160877" cy="422791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18" name="Text 16"/>
          <p:cNvSpPr/>
          <p:nvPr/>
        </p:nvSpPr>
        <p:spPr>
          <a:xfrm>
            <a:off x="3131106" y="4859893"/>
            <a:ext cx="3888224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log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3001566" y="5333762"/>
            <a:ext cx="4147304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Displays detailed history of all commits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3001566" y="5790605"/>
            <a:ext cx="136327" cy="17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050" dirty="0"/>
          </a:p>
        </p:txBody>
      </p:sp>
      <p:sp>
        <p:nvSpPr>
          <p:cNvPr id="21" name="Shape 19"/>
          <p:cNvSpPr/>
          <p:nvPr/>
        </p:nvSpPr>
        <p:spPr>
          <a:xfrm>
            <a:off x="3001566" y="6007179"/>
            <a:ext cx="4147304" cy="1524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22" name="Text 20"/>
          <p:cNvSpPr/>
          <p:nvPr/>
        </p:nvSpPr>
        <p:spPr>
          <a:xfrm>
            <a:off x="3001566" y="6105763"/>
            <a:ext cx="180986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View simplified history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3001566" y="6472237"/>
            <a:ext cx="4147304" cy="422791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24" name="Shape 22"/>
          <p:cNvSpPr/>
          <p:nvPr/>
        </p:nvSpPr>
        <p:spPr>
          <a:xfrm>
            <a:off x="2994779" y="6472237"/>
            <a:ext cx="4160877" cy="422791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25" name="Text 23"/>
          <p:cNvSpPr/>
          <p:nvPr/>
        </p:nvSpPr>
        <p:spPr>
          <a:xfrm>
            <a:off x="3131106" y="6574512"/>
            <a:ext cx="3888224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log --oneline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3001566" y="7048381"/>
            <a:ext cx="4147304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a compact, easy-to-read version of your commit history</a:t>
            </a:r>
            <a:endParaRPr lang="en-US" sz="1050" dirty="0"/>
          </a:p>
        </p:txBody>
      </p:sp>
      <p:pic>
        <p:nvPicPr>
          <p:cNvPr id="2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9150" y="1802130"/>
            <a:ext cx="4147304" cy="41473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767715"/>
            <a:ext cx="6846689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Adding &amp; Committing Files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7357" y="1876782"/>
            <a:ext cx="1311568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Committing is like taking a snapshot of your project. First you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files to prepare them, then you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commit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save the snapshot.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357" y="2466380"/>
            <a:ext cx="4371856" cy="8655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3693" y="3548301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Add specific file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973693" y="4129802"/>
            <a:ext cx="3939183" cy="670798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7" name="Shape 4"/>
          <p:cNvSpPr/>
          <p:nvPr/>
        </p:nvSpPr>
        <p:spPr>
          <a:xfrm>
            <a:off x="962978" y="4129802"/>
            <a:ext cx="3960614" cy="670798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8" name="Text 5"/>
          <p:cNvSpPr/>
          <p:nvPr/>
        </p:nvSpPr>
        <p:spPr>
          <a:xfrm>
            <a:off x="1179314" y="4292084"/>
            <a:ext cx="352794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filename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73693" y="5043964"/>
            <a:ext cx="393918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Stages one file for commit</a:t>
            </a:r>
            <a:endParaRPr lang="en-US" sz="17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13" y="2466380"/>
            <a:ext cx="4371856" cy="8655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45549" y="3548301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Add all files</a:t>
            </a:r>
            <a:endParaRPr lang="en-US" sz="2100" dirty="0"/>
          </a:p>
        </p:txBody>
      </p:sp>
      <p:sp>
        <p:nvSpPr>
          <p:cNvPr id="12" name="Shape 8"/>
          <p:cNvSpPr/>
          <p:nvPr/>
        </p:nvSpPr>
        <p:spPr>
          <a:xfrm>
            <a:off x="5345549" y="4129802"/>
            <a:ext cx="3939183" cy="670798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13" name="Shape 9"/>
          <p:cNvSpPr/>
          <p:nvPr/>
        </p:nvSpPr>
        <p:spPr>
          <a:xfrm>
            <a:off x="5334833" y="4129802"/>
            <a:ext cx="3960614" cy="670798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14" name="Text 10"/>
          <p:cNvSpPr/>
          <p:nvPr/>
        </p:nvSpPr>
        <p:spPr>
          <a:xfrm>
            <a:off x="5551170" y="4292084"/>
            <a:ext cx="352794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.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5345549" y="5043964"/>
            <a:ext cx="393918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Stages all changed files at once</a:t>
            </a:r>
            <a:endParaRPr lang="en-US" sz="17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068" y="2466380"/>
            <a:ext cx="4371856" cy="86558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17405" y="3548301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Commit changes</a:t>
            </a:r>
            <a:endParaRPr lang="en-US" sz="2100" dirty="0"/>
          </a:p>
        </p:txBody>
      </p:sp>
      <p:sp>
        <p:nvSpPr>
          <p:cNvPr id="18" name="Shape 13"/>
          <p:cNvSpPr/>
          <p:nvPr/>
        </p:nvSpPr>
        <p:spPr>
          <a:xfrm>
            <a:off x="9717405" y="4129802"/>
            <a:ext cx="3939183" cy="670798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19" name="Shape 14"/>
          <p:cNvSpPr/>
          <p:nvPr/>
        </p:nvSpPr>
        <p:spPr>
          <a:xfrm>
            <a:off x="9706689" y="4129802"/>
            <a:ext cx="3960614" cy="670798"/>
          </a:xfrm>
          <a:prstGeom prst="roundRect">
            <a:avLst>
              <a:gd name="adj" fmla="val 4839"/>
            </a:avLst>
          </a:prstGeom>
          <a:solidFill>
            <a:srgbClr val="E6E6EA"/>
          </a:solidFill>
          <a:ln/>
        </p:spPr>
      </p:sp>
      <p:sp>
        <p:nvSpPr>
          <p:cNvPr id="20" name="Text 15"/>
          <p:cNvSpPr/>
          <p:nvPr/>
        </p:nvSpPr>
        <p:spPr>
          <a:xfrm>
            <a:off x="9923026" y="4292084"/>
            <a:ext cx="352794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-m "message"</a:t>
            </a:r>
            <a:endParaRPr lang="en-US" sz="1700" dirty="0"/>
          </a:p>
        </p:txBody>
      </p:sp>
      <p:sp>
        <p:nvSpPr>
          <p:cNvPr id="21" name="Text 16"/>
          <p:cNvSpPr/>
          <p:nvPr/>
        </p:nvSpPr>
        <p:spPr>
          <a:xfrm>
            <a:off x="9717405" y="5043964"/>
            <a:ext cx="3939183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Saves your snapshot with a descriptive message</a:t>
            </a:r>
            <a:endParaRPr lang="en-US" sz="1700" dirty="0"/>
          </a:p>
        </p:txBody>
      </p:sp>
      <p:sp>
        <p:nvSpPr>
          <p:cNvPr id="22" name="Shape 17"/>
          <p:cNvSpPr/>
          <p:nvPr/>
        </p:nvSpPr>
        <p:spPr>
          <a:xfrm>
            <a:off x="757357" y="6196132"/>
            <a:ext cx="13115687" cy="1265634"/>
          </a:xfrm>
          <a:prstGeom prst="roundRect">
            <a:avLst>
              <a:gd name="adj" fmla="val 2565"/>
            </a:avLst>
          </a:prstGeom>
          <a:solidFill>
            <a:srgbClr val="D5D5DD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93" y="6528673"/>
            <a:ext cx="270510" cy="216337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460540" y="6466522"/>
            <a:ext cx="1219616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 tip: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Write clear commit messages like "Add login feature" or "Fix navigation bug" so you can understand your changes later.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605790"/>
            <a:ext cx="5547479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Connecting to GitHub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7449" y="1624608"/>
            <a:ext cx="7601902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Once you have a local repository, connect it to GitHub so you can back up your work and share it with others.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57449" y="2577227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6" name="Text 3"/>
          <p:cNvSpPr/>
          <p:nvPr/>
        </p:nvSpPr>
        <p:spPr>
          <a:xfrm>
            <a:off x="6340019" y="2618482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6973372" y="2652951"/>
            <a:ext cx="327576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Link to GitHub repository</a:t>
            </a:r>
            <a:endParaRPr lang="en-US" sz="2150" dirty="0"/>
          </a:p>
        </p:txBody>
      </p:sp>
      <p:sp>
        <p:nvSpPr>
          <p:cNvPr id="8" name="Shape 5"/>
          <p:cNvSpPr/>
          <p:nvPr/>
        </p:nvSpPr>
        <p:spPr>
          <a:xfrm>
            <a:off x="6973372" y="3244929"/>
            <a:ext cx="6885980" cy="682704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9" name="Shape 6"/>
          <p:cNvSpPr/>
          <p:nvPr/>
        </p:nvSpPr>
        <p:spPr>
          <a:xfrm>
            <a:off x="6962418" y="3244929"/>
            <a:ext cx="6907887" cy="682704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0" name="Text 7"/>
          <p:cNvSpPr/>
          <p:nvPr/>
        </p:nvSpPr>
        <p:spPr>
          <a:xfrm>
            <a:off x="7182683" y="3410069"/>
            <a:ext cx="646735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remote add origin &lt;url&gt;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973372" y="4175403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Connects your local repo to a GitHub repository. The URL comes from GitHub when you create a new repo there.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7449" y="5320784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6340019" y="5362039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73372" y="5396508"/>
            <a:ext cx="2950964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Rename default branch</a:t>
            </a:r>
            <a:endParaRPr lang="en-US" sz="2150" dirty="0"/>
          </a:p>
        </p:txBody>
      </p:sp>
      <p:sp>
        <p:nvSpPr>
          <p:cNvPr id="15" name="Shape 12"/>
          <p:cNvSpPr/>
          <p:nvPr/>
        </p:nvSpPr>
        <p:spPr>
          <a:xfrm>
            <a:off x="6973372" y="5988487"/>
            <a:ext cx="6885980" cy="682704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6" name="Shape 13"/>
          <p:cNvSpPr/>
          <p:nvPr/>
        </p:nvSpPr>
        <p:spPr>
          <a:xfrm>
            <a:off x="6962418" y="5988487"/>
            <a:ext cx="6907887" cy="682704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7" name="Text 14"/>
          <p:cNvSpPr/>
          <p:nvPr/>
        </p:nvSpPr>
        <p:spPr>
          <a:xfrm>
            <a:off x="7182683" y="6153626"/>
            <a:ext cx="646735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branch -M main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973372" y="6918960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Changes your branch name to "main" (GitHub's default). This ensures compatibility with GitHub.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7937"/>
            <a:ext cx="1207175" cy="426244"/>
          </a:xfrm>
          <a:prstGeom prst="roundRect">
            <a:avLst>
              <a:gd name="adj" fmla="val 6386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05922"/>
            <a:ext cx="9349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CHAPTER 4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4906"/>
            <a:ext cx="6271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Push &amp; Pull Commands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2038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commands sync your local work with GitHub – pushing uploads your changes, pulling downloads updates.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077051"/>
            <a:ext cx="6244709" cy="4259342"/>
          </a:xfrm>
          <a:prstGeom prst="roundRect">
            <a:avLst>
              <a:gd name="adj" fmla="val 799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51084" y="3334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Upload to GitHub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1051084" y="3943826"/>
            <a:ext cx="5730121" cy="702945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9" name="Shape 7"/>
          <p:cNvSpPr/>
          <p:nvPr/>
        </p:nvSpPr>
        <p:spPr>
          <a:xfrm>
            <a:off x="1039773" y="3943826"/>
            <a:ext cx="5752743" cy="702945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0" name="Text 8"/>
          <p:cNvSpPr/>
          <p:nvPr/>
        </p:nvSpPr>
        <p:spPr>
          <a:xfrm>
            <a:off x="1266587" y="4113847"/>
            <a:ext cx="5299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push origin main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51084" y="4901922"/>
            <a:ext cx="57301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Sends your committed changes from your computer to GitHub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51084" y="5831800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Backs up your work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51084" y="6273998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Shares with team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51084" y="6716197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Updates online version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599521" y="3077051"/>
            <a:ext cx="6244709" cy="4259342"/>
          </a:xfrm>
          <a:prstGeom prst="roundRect">
            <a:avLst>
              <a:gd name="adj" fmla="val 799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856815" y="3334345"/>
            <a:ext cx="30703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Download from GitHub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7856815" y="3943826"/>
            <a:ext cx="5730121" cy="702945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8" name="Shape 16"/>
          <p:cNvSpPr/>
          <p:nvPr/>
        </p:nvSpPr>
        <p:spPr>
          <a:xfrm>
            <a:off x="7845504" y="3943826"/>
            <a:ext cx="5752743" cy="702945"/>
          </a:xfrm>
          <a:prstGeom prst="roundRect">
            <a:avLst>
              <a:gd name="adj" fmla="val 4840"/>
            </a:avLst>
          </a:prstGeom>
          <a:solidFill>
            <a:srgbClr val="E6E6EA"/>
          </a:solidFill>
          <a:ln/>
        </p:spPr>
      </p:sp>
      <p:sp>
        <p:nvSpPr>
          <p:cNvPr id="19" name="Text 17"/>
          <p:cNvSpPr/>
          <p:nvPr/>
        </p:nvSpPr>
        <p:spPr>
          <a:xfrm>
            <a:off x="8072318" y="4113847"/>
            <a:ext cx="5299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pull origin main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856815" y="4901922"/>
            <a:ext cx="57301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Gets the latest changes from GitHub to your computer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856815" y="5831800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Updates your local copy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856815" y="6273998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Gets teammates' work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856815" y="6716197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Keeps you in sync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2026-01-14T02:45:10Z</dcterms:created>
  <dcterms:modified xsi:type="dcterms:W3CDTF">2026-01-14T02:45:10Z</dcterms:modified>
</cp:coreProperties>
</file>